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58" r:id="rId27"/>
    <p:sldId id="259" r:id="rId28"/>
    <p:sldId id="292" r:id="rId29"/>
    <p:sldId id="293" r:id="rId30"/>
    <p:sldId id="296" r:id="rId31"/>
    <p:sldId id="294" r:id="rId32"/>
    <p:sldId id="295" r:id="rId33"/>
    <p:sldId id="297" r:id="rId34"/>
    <p:sldId id="298" r:id="rId35"/>
    <p:sldId id="299" r:id="rId36"/>
    <p:sldId id="300" r:id="rId37"/>
    <p:sldId id="26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36047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180174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374578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410787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50911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86716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47376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2067617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472180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240984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E388475-4FDF-417B-B5FA-BEBF2A2F0B15}"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561126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88475-4FDF-417B-B5FA-BEBF2A2F0B15}" type="datetimeFigureOut">
              <a:rPr lang="en-IN" smtClean="0"/>
              <a:pPr/>
              <a:t>19-06-2024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F4BFF-0E27-4EB8-9080-91DC1152E16D}" type="slidenum">
              <a:rPr lang="en-IN" smtClean="0"/>
              <a:pPr/>
              <a:t>‹#›</a:t>
            </a:fld>
            <a:endParaRPr lang="en-IN"/>
          </a:p>
        </p:txBody>
      </p:sp>
    </p:spTree>
    <p:extLst>
      <p:ext uri="{BB962C8B-B14F-4D97-AF65-F5344CB8AC3E}">
        <p14:creationId xmlns="" xmlns:p14="http://schemas.microsoft.com/office/powerpoint/2010/main" val="605791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latin typeface="Arial" panose="020B0604020202020204" pitchFamily="34" charset="0"/>
                <a:cs typeface="Arial" panose="020B0604020202020204" pitchFamily="34" charset="0"/>
              </a:rPr>
              <a:t>Physical agents in environmental stress </a:t>
            </a:r>
          </a:p>
        </p:txBody>
      </p:sp>
      <p:sp>
        <p:nvSpPr>
          <p:cNvPr id="3" name="Subtitle 2"/>
          <p:cNvSpPr>
            <a:spLocks noGrp="1"/>
          </p:cNvSpPr>
          <p:nvPr>
            <p:ph type="subTitle" idx="1"/>
          </p:nvPr>
        </p:nvSpPr>
        <p:spPr>
          <a:xfrm>
            <a:off x="2171114" y="4051494"/>
            <a:ext cx="9144000" cy="1276643"/>
          </a:xfrm>
        </p:spPr>
        <p:txBody>
          <a:bodyPr>
            <a:normAutofit fontScale="70000" lnSpcReduction="20000"/>
          </a:bodyPr>
          <a:lstStyle/>
          <a:p>
            <a:r>
              <a:rPr lang="en-IN" sz="2600" dirty="0">
                <a:latin typeface="Arial" pitchFamily="34" charset="0"/>
                <a:cs typeface="Arial" pitchFamily="34" charset="0"/>
              </a:rPr>
              <a:t>   </a:t>
            </a:r>
            <a:r>
              <a:rPr lang="en-IN" sz="2600" dirty="0" smtClean="0">
                <a:latin typeface="Arial" pitchFamily="34" charset="0"/>
                <a:cs typeface="Arial" pitchFamily="34" charset="0"/>
              </a:rPr>
              <a:t> Dr. </a:t>
            </a:r>
            <a:r>
              <a:rPr lang="en-IN" sz="2600" dirty="0" err="1" smtClean="0">
                <a:latin typeface="Arial" pitchFamily="34" charset="0"/>
                <a:cs typeface="Arial" pitchFamily="34" charset="0"/>
              </a:rPr>
              <a:t>Sanskruti</a:t>
            </a:r>
            <a:r>
              <a:rPr lang="en-IN" sz="2600" dirty="0" smtClean="0">
                <a:latin typeface="Arial" pitchFamily="34" charset="0"/>
                <a:cs typeface="Arial" pitchFamily="34" charset="0"/>
              </a:rPr>
              <a:t> </a:t>
            </a:r>
            <a:r>
              <a:rPr lang="en-IN" sz="2600" dirty="0" err="1" smtClean="0">
                <a:latin typeface="Arial" pitchFamily="34" charset="0"/>
                <a:cs typeface="Arial" pitchFamily="34" charset="0"/>
              </a:rPr>
              <a:t>Tahakik</a:t>
            </a:r>
            <a:r>
              <a:rPr lang="en-IN" sz="2600" dirty="0" smtClean="0">
                <a:latin typeface="Arial" pitchFamily="34" charset="0"/>
                <a:cs typeface="Arial" pitchFamily="34" charset="0"/>
              </a:rPr>
              <a:t> </a:t>
            </a:r>
          </a:p>
          <a:p>
            <a:r>
              <a:rPr lang="en-IN" sz="2600" dirty="0" smtClean="0">
                <a:latin typeface="Arial" pitchFamily="34" charset="0"/>
                <a:cs typeface="Arial" pitchFamily="34" charset="0"/>
              </a:rPr>
              <a:t>     Dept. Of Community Physiotherapy  </a:t>
            </a:r>
          </a:p>
          <a:p>
            <a:r>
              <a:rPr lang="en-IN" sz="2600" dirty="0" smtClean="0">
                <a:latin typeface="Arial" pitchFamily="34" charset="0"/>
                <a:cs typeface="Arial" pitchFamily="34" charset="0"/>
              </a:rPr>
              <a:t>     </a:t>
            </a:r>
            <a:r>
              <a:rPr lang="en-IN" sz="2600" dirty="0" err="1" smtClean="0">
                <a:latin typeface="Arial" pitchFamily="34" charset="0"/>
                <a:cs typeface="Arial" pitchFamily="34" charset="0"/>
              </a:rPr>
              <a:t>Mgm</a:t>
            </a:r>
            <a:r>
              <a:rPr lang="en-IN" sz="2600" dirty="0" smtClean="0">
                <a:latin typeface="Arial" pitchFamily="34" charset="0"/>
                <a:cs typeface="Arial" pitchFamily="34" charset="0"/>
              </a:rPr>
              <a:t> Institute Of </a:t>
            </a:r>
            <a:r>
              <a:rPr lang="en-IN" sz="2600" dirty="0" smtClean="0">
                <a:latin typeface="Arial" pitchFamily="34" charset="0"/>
                <a:cs typeface="Arial" pitchFamily="34" charset="0"/>
              </a:rPr>
              <a:t>Physiotherapy</a:t>
            </a:r>
          </a:p>
          <a:p>
            <a:r>
              <a:rPr lang="en-IN" sz="2600" dirty="0" smtClean="0">
                <a:latin typeface="Arial" pitchFamily="34" charset="0"/>
                <a:cs typeface="Arial" pitchFamily="34" charset="0"/>
              </a:rPr>
              <a:t>Chh. Sambhajinagar</a:t>
            </a:r>
            <a:endParaRPr lang="en-US" sz="2600" dirty="0" smtClean="0">
              <a:latin typeface="Arial" pitchFamily="34" charset="0"/>
              <a:cs typeface="Arial" pitchFamily="34" charset="0"/>
            </a:endParaRPr>
          </a:p>
          <a:p>
            <a:endParaRPr lang="en-IN"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10801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590843"/>
            <a:ext cx="10889566" cy="5586120"/>
          </a:xfrm>
        </p:spPr>
        <p:txBody>
          <a:bodyPr/>
          <a:lstStyle/>
          <a:p>
            <a:pPr>
              <a:lnSpc>
                <a:spcPct val="150000"/>
              </a:lnSpc>
            </a:pPr>
            <a:r>
              <a:rPr lang="en-IN" b="1" dirty="0">
                <a:latin typeface="Arial" panose="020B0604020202020204" pitchFamily="34" charset="0"/>
                <a:cs typeface="Arial" panose="020B0604020202020204" pitchFamily="34" charset="0"/>
              </a:rPr>
              <a:t>Technical measures </a:t>
            </a:r>
            <a:r>
              <a:rPr lang="en-IN" dirty="0">
                <a:latin typeface="Arial" panose="020B0604020202020204" pitchFamily="34" charset="0"/>
                <a:cs typeface="Arial" panose="020B0604020202020204" pitchFamily="34" charset="0"/>
              </a:rPr>
              <a:t>imply reducing the intensity of the vibrations, the exposure time, replacing or modification of the tools and the technological processes respecting the ergonomic rules, the use of special gloves, avoiding cold exposure. </a:t>
            </a:r>
          </a:p>
        </p:txBody>
      </p:sp>
    </p:spTree>
    <p:extLst>
      <p:ext uri="{BB962C8B-B14F-4D97-AF65-F5344CB8AC3E}">
        <p14:creationId xmlns="" xmlns:p14="http://schemas.microsoft.com/office/powerpoint/2010/main" val="151093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379828"/>
            <a:ext cx="10973972" cy="5797135"/>
          </a:xfrm>
        </p:spPr>
        <p:txBody>
          <a:bodyPr/>
          <a:lstStyle/>
          <a:p>
            <a:pPr>
              <a:lnSpc>
                <a:spcPct val="150000"/>
              </a:lnSpc>
            </a:pPr>
            <a:r>
              <a:rPr lang="en-IN" dirty="0">
                <a:latin typeface="Arial" panose="020B0604020202020204" pitchFamily="34" charset="0"/>
                <a:cs typeface="Arial" panose="020B0604020202020204" pitchFamily="34" charset="0"/>
              </a:rPr>
              <a:t>Radiation is a complex process through which the energy emitted by a source is transmitted through different media and then absorbed by a support. According to the ionizing capacity of the matter we have ionizing and non-ionizing radiation.</a:t>
            </a:r>
          </a:p>
        </p:txBody>
      </p:sp>
    </p:spTree>
    <p:extLst>
      <p:ext uri="{BB962C8B-B14F-4D97-AF65-F5344CB8AC3E}">
        <p14:creationId xmlns="" xmlns:p14="http://schemas.microsoft.com/office/powerpoint/2010/main" val="3036859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286" y="309489"/>
            <a:ext cx="11086514" cy="5867474"/>
          </a:xfrm>
        </p:spPr>
        <p:txBody>
          <a:bodyPr/>
          <a:lstStyle/>
          <a:p>
            <a:pPr>
              <a:lnSpc>
                <a:spcPct val="150000"/>
              </a:lnSpc>
            </a:pPr>
            <a:r>
              <a:rPr lang="en-IN" dirty="0">
                <a:latin typeface="Arial" panose="020B0604020202020204" pitchFamily="34" charset="0"/>
                <a:cs typeface="Arial" panose="020B0604020202020204" pitchFamily="34" charset="0"/>
              </a:rPr>
              <a:t>Stochastic Health Effects are associated with long-term, low-level (chronic) exposure to radiation. ("Stochastic" refers to the likelihood that something will happen.) Increased levels of exposure make these health effects more likely to occur, but do not influence the type or severity of the effect. Ex: cancer, mutations (teratogens or genetic effects). Non-Stochastic Health Effects appear in cases of exposure to high levels of radiation, and become more severe as the exposure increases. Short-term, high-level exposure is referred to as 'acute' exposure (burns and radiation sickness). </a:t>
            </a:r>
          </a:p>
        </p:txBody>
      </p:sp>
    </p:spTree>
    <p:extLst>
      <p:ext uri="{BB962C8B-B14F-4D97-AF65-F5344CB8AC3E}">
        <p14:creationId xmlns="" xmlns:p14="http://schemas.microsoft.com/office/powerpoint/2010/main" val="560530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Technical measures: There are three important rules when ionizing radiation exposure is involved: screening of the source of radiation, increasing the distance between the source of radiation and the people exposed, reducing the time of exposure.</a:t>
            </a:r>
          </a:p>
        </p:txBody>
      </p:sp>
    </p:spTree>
    <p:extLst>
      <p:ext uri="{BB962C8B-B14F-4D97-AF65-F5344CB8AC3E}">
        <p14:creationId xmlns="" xmlns:p14="http://schemas.microsoft.com/office/powerpoint/2010/main" val="3486367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337625"/>
            <a:ext cx="10988040" cy="5839338"/>
          </a:xfrm>
        </p:spPr>
        <p:txBody>
          <a:bodyPr/>
          <a:lstStyle/>
          <a:p>
            <a:pPr>
              <a:lnSpc>
                <a:spcPct val="150000"/>
              </a:lnSpc>
            </a:pPr>
            <a:r>
              <a:rPr lang="en-IN" dirty="0">
                <a:latin typeface="Arial" panose="020B0604020202020204" pitchFamily="34" charset="0"/>
                <a:cs typeface="Arial" panose="020B0604020202020204" pitchFamily="34" charset="0"/>
              </a:rPr>
              <a:t>Non-ionizing radiation include: electro-magnetic fields, Infrared, ultraviolet (UV), visual radiation laser, microwave.  Figure :  EM spectrum </a:t>
            </a:r>
          </a:p>
          <a:p>
            <a:pPr>
              <a:lnSpc>
                <a:spcPct val="150000"/>
              </a:lnSpc>
            </a:pPr>
            <a:r>
              <a:rPr lang="en-IN" dirty="0">
                <a:latin typeface="Arial" panose="020B0604020202020204" pitchFamily="34" charset="0"/>
                <a:cs typeface="Arial" panose="020B0604020202020204" pitchFamily="34" charset="0"/>
              </a:rPr>
              <a:t>In UV exposure effects at the eye can be: photo-</a:t>
            </a:r>
            <a:r>
              <a:rPr lang="en-IN" dirty="0" err="1">
                <a:latin typeface="Arial" panose="020B0604020202020204" pitchFamily="34" charset="0"/>
                <a:cs typeface="Arial" panose="020B0604020202020204" pitchFamily="34" charset="0"/>
              </a:rPr>
              <a:t>kerato</a:t>
            </a:r>
            <a:r>
              <a:rPr lang="en-IN" dirty="0">
                <a:latin typeface="Arial" panose="020B0604020202020204" pitchFamily="34" charset="0"/>
                <a:cs typeface="Arial" panose="020B0604020202020204" pitchFamily="34" charset="0"/>
              </a:rPr>
              <a:t>-conjunctivitis, cataract, retinal lesions, and malignant lesions. At the level of the skin we can have burning lesions as acute effects and premature aging and skin cancers in chronic exposure. </a:t>
            </a:r>
          </a:p>
          <a:p>
            <a:pPr>
              <a:lnSpc>
                <a:spcPct val="150000"/>
              </a:lnSpc>
            </a:pPr>
            <a:r>
              <a:rPr lang="en-IN" dirty="0">
                <a:latin typeface="Arial" panose="020B0604020202020204" pitchFamily="34" charset="0"/>
                <a:cs typeface="Arial" panose="020B0604020202020204" pitchFamily="34" charset="0"/>
              </a:rPr>
              <a:t>Proper clothing, special eye protection</a:t>
            </a:r>
          </a:p>
        </p:txBody>
      </p:sp>
    </p:spTree>
    <p:extLst>
      <p:ext uri="{BB962C8B-B14F-4D97-AF65-F5344CB8AC3E}">
        <p14:creationId xmlns="" xmlns:p14="http://schemas.microsoft.com/office/powerpoint/2010/main" val="3049726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2031" y="351692"/>
            <a:ext cx="10931769" cy="5825271"/>
          </a:xfrm>
        </p:spPr>
        <p:txBody>
          <a:bodyPr/>
          <a:lstStyle/>
          <a:p>
            <a:pPr>
              <a:lnSpc>
                <a:spcPct val="150000"/>
              </a:lnSpc>
            </a:pPr>
            <a:r>
              <a:rPr lang="en-IN" dirty="0">
                <a:latin typeface="Arial" panose="020B0604020202020204" pitchFamily="34" charset="0"/>
                <a:cs typeface="Arial" panose="020B0604020202020204" pitchFamily="34" charset="0"/>
              </a:rPr>
              <a:t>Lighting is an essential aspect for any workplace. Light or visible light is electromagnetic radiation that is visible to the human eye, and is responsible for the sense of sight. It is necessary to have a uniform illumination over the entire workplace by combining both, natural and artificial lighting.</a:t>
            </a:r>
          </a:p>
          <a:p>
            <a:pPr>
              <a:lnSpc>
                <a:spcPct val="150000"/>
              </a:lnSpc>
            </a:pPr>
            <a:r>
              <a:rPr lang="en-IN" dirty="0">
                <a:latin typeface="Arial" panose="020B0604020202020204" pitchFamily="34" charset="0"/>
                <a:cs typeface="Arial" panose="020B0604020202020204" pitchFamily="34" charset="0"/>
              </a:rPr>
              <a:t> Visual capacity and visual comfort are very important, because many accidents are due to lighting deficiencies </a:t>
            </a:r>
          </a:p>
        </p:txBody>
      </p:sp>
    </p:spTree>
    <p:extLst>
      <p:ext uri="{BB962C8B-B14F-4D97-AF65-F5344CB8AC3E}">
        <p14:creationId xmlns="" xmlns:p14="http://schemas.microsoft.com/office/powerpoint/2010/main" val="933354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1983"/>
          </a:xfrm>
        </p:spPr>
        <p:txBody>
          <a:bodyPr/>
          <a:lstStyle/>
          <a:p>
            <a:pPr algn="ctr">
              <a:lnSpc>
                <a:spcPct val="150000"/>
              </a:lnSpc>
            </a:pPr>
            <a:r>
              <a:rPr lang="en-IN" b="1" dirty="0">
                <a:latin typeface="Arial" panose="020B0604020202020204" pitchFamily="34" charset="0"/>
                <a:cs typeface="Arial" panose="020B0604020202020204" pitchFamily="34" charset="0"/>
              </a:rPr>
              <a:t>Temperature</a:t>
            </a:r>
          </a:p>
        </p:txBody>
      </p:sp>
      <p:sp>
        <p:nvSpPr>
          <p:cNvPr id="3" name="Content Placeholder 2"/>
          <p:cNvSpPr>
            <a:spLocks noGrp="1"/>
          </p:cNvSpPr>
          <p:nvPr>
            <p:ph idx="1"/>
          </p:nvPr>
        </p:nvSpPr>
        <p:spPr>
          <a:xfrm>
            <a:off x="534572" y="1825624"/>
            <a:ext cx="10986868" cy="4575175"/>
          </a:xfrm>
        </p:spPr>
        <p:txBody>
          <a:bodyPr>
            <a:normAutofit fontScale="92500" lnSpcReduction="20000"/>
          </a:bodyPr>
          <a:lstStyle/>
          <a:p>
            <a:pPr>
              <a:lnSpc>
                <a:spcPct val="150000"/>
              </a:lnSpc>
            </a:pPr>
            <a:r>
              <a:rPr lang="en-IN" dirty="0">
                <a:latin typeface="Arial" panose="020B0604020202020204" pitchFamily="34" charset="0"/>
                <a:cs typeface="Arial" panose="020B0604020202020204" pitchFamily="34" charset="0"/>
              </a:rPr>
              <a:t>Very cold and very hot temperatures can be dangerous to health. The clinic effects of cold exposure could be: local (frostbite) and systemic (hypothermia). </a:t>
            </a:r>
          </a:p>
          <a:p>
            <a:pPr>
              <a:lnSpc>
                <a:spcPct val="150000"/>
              </a:lnSpc>
            </a:pPr>
            <a:r>
              <a:rPr lang="en-IN" dirty="0">
                <a:latin typeface="Arial" panose="020B0604020202020204" pitchFamily="34" charset="0"/>
                <a:cs typeface="Arial" panose="020B0604020202020204" pitchFamily="34" charset="0"/>
              </a:rPr>
              <a:t>Frostbite is a common injury caused by exposure to extreme cold or by contact with extremely cold objects</a:t>
            </a:r>
          </a:p>
          <a:p>
            <a:pPr>
              <a:lnSpc>
                <a:spcPct val="150000"/>
              </a:lnSpc>
            </a:pPr>
            <a:r>
              <a:rPr lang="en-IN" dirty="0">
                <a:latin typeface="Arial" panose="020B0604020202020204" pitchFamily="34" charset="0"/>
                <a:cs typeface="Arial" panose="020B0604020202020204" pitchFamily="34" charset="0"/>
              </a:rPr>
              <a:t>Hypothermia is the most severe cold injury which occurs from excessive loss of body heat and the consequent lowering of the internal temperature of the body. Hypothermia can be fatal. </a:t>
            </a:r>
          </a:p>
        </p:txBody>
      </p:sp>
    </p:spTree>
    <p:extLst>
      <p:ext uri="{BB962C8B-B14F-4D97-AF65-F5344CB8AC3E}">
        <p14:creationId xmlns="" xmlns:p14="http://schemas.microsoft.com/office/powerpoint/2010/main" val="692544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843" y="604911"/>
            <a:ext cx="10762957" cy="5572052"/>
          </a:xfrm>
        </p:spPr>
        <p:txBody>
          <a:bodyPr/>
          <a:lstStyle/>
          <a:p>
            <a:pPr>
              <a:lnSpc>
                <a:spcPct val="150000"/>
              </a:lnSpc>
            </a:pPr>
            <a:r>
              <a:rPr lang="en-IN" dirty="0">
                <a:latin typeface="Arial" panose="020B0604020202020204" pitchFamily="34" charset="0"/>
                <a:cs typeface="Arial" panose="020B0604020202020204" pitchFamily="34" charset="0"/>
              </a:rPr>
              <a:t>The risk of cold injury can be minimized by proper equipment design, safe work practices and appropriate clothing. </a:t>
            </a:r>
          </a:p>
        </p:txBody>
      </p:sp>
    </p:spTree>
    <p:extLst>
      <p:ext uri="{BB962C8B-B14F-4D97-AF65-F5344CB8AC3E}">
        <p14:creationId xmlns="" xmlns:p14="http://schemas.microsoft.com/office/powerpoint/2010/main" val="1375559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253218"/>
            <a:ext cx="10889566" cy="5923745"/>
          </a:xfrm>
        </p:spPr>
        <p:txBody>
          <a:bodyPr/>
          <a:lstStyle/>
          <a:p>
            <a:pPr>
              <a:lnSpc>
                <a:spcPct val="150000"/>
              </a:lnSpc>
            </a:pPr>
            <a:r>
              <a:rPr lang="en-IN" sz="3200" b="1" dirty="0">
                <a:latin typeface="Arial" panose="020B0604020202020204" pitchFamily="34" charset="0"/>
                <a:cs typeface="Arial" panose="020B0604020202020204" pitchFamily="34" charset="0"/>
              </a:rPr>
              <a:t>Hot Environment </a:t>
            </a:r>
          </a:p>
          <a:p>
            <a:pPr>
              <a:lnSpc>
                <a:spcPct val="150000"/>
              </a:lnSpc>
            </a:pPr>
            <a:r>
              <a:rPr lang="en-IN" dirty="0">
                <a:latin typeface="Arial" panose="020B0604020202020204" pitchFamily="34" charset="0"/>
                <a:cs typeface="Arial" panose="020B0604020202020204" pitchFamily="34" charset="0"/>
              </a:rPr>
              <a:t>In outdoor occupations, such as construction, road repair, open-pit mining and agriculture, summer sunshine is the main source of heat.</a:t>
            </a:r>
          </a:p>
          <a:p>
            <a:pPr>
              <a:lnSpc>
                <a:spcPct val="150000"/>
              </a:lnSpc>
            </a:pPr>
            <a:r>
              <a:rPr lang="en-IN" dirty="0">
                <a:latin typeface="Arial" panose="020B0604020202020204" pitchFamily="34" charset="0"/>
                <a:cs typeface="Arial" panose="020B0604020202020204" pitchFamily="34" charset="0"/>
              </a:rPr>
              <a:t>Indoor occupations such as: foundries, steel mills, bakeries, smelters, glass factories, and furnaces, extremely hot or molten material is the main source of heat; in laundries, restaurant kitchens, and canneries, high humidity adds to the heat burden.</a:t>
            </a:r>
          </a:p>
        </p:txBody>
      </p:sp>
    </p:spTree>
    <p:extLst>
      <p:ext uri="{BB962C8B-B14F-4D97-AF65-F5344CB8AC3E}">
        <p14:creationId xmlns="" xmlns:p14="http://schemas.microsoft.com/office/powerpoint/2010/main" val="1200569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098" y="450166"/>
            <a:ext cx="10917702" cy="5726797"/>
          </a:xfrm>
        </p:spPr>
        <p:txBody>
          <a:bodyPr/>
          <a:lstStyle/>
          <a:p>
            <a:pPr>
              <a:lnSpc>
                <a:spcPct val="150000"/>
              </a:lnSpc>
            </a:pPr>
            <a:r>
              <a:rPr lang="en-IN" b="1" dirty="0">
                <a:latin typeface="Arial" panose="020B0604020202020204" pitchFamily="34" charset="0"/>
                <a:cs typeface="Arial" panose="020B0604020202020204" pitchFamily="34" charset="0"/>
              </a:rPr>
              <a:t>Heat stroke and hyperpyrexia </a:t>
            </a:r>
            <a:r>
              <a:rPr lang="en-IN" dirty="0">
                <a:latin typeface="Arial" panose="020B0604020202020204" pitchFamily="34" charset="0"/>
                <a:cs typeface="Arial" panose="020B0604020202020204" pitchFamily="34" charset="0"/>
              </a:rPr>
              <a:t>(elevated body temperature) are the most serious types of heat illnesses. Signs of heat stroke include body temperature often greater than 41°C, and complete or partial loss of consciousness. </a:t>
            </a:r>
          </a:p>
          <a:p>
            <a:pPr>
              <a:lnSpc>
                <a:spcPct val="150000"/>
              </a:lnSpc>
            </a:pPr>
            <a:r>
              <a:rPr lang="en-IN" dirty="0">
                <a:latin typeface="Arial" panose="020B0604020202020204" pitchFamily="34" charset="0"/>
                <a:cs typeface="Arial" panose="020B0604020202020204" pitchFamily="34" charset="0"/>
              </a:rPr>
              <a:t>Heat stroke and heat hyperpyrexia require immediate first aid and medical survey. Delayed treatment may result in damage to the brain, kidneys and heart</a:t>
            </a:r>
          </a:p>
        </p:txBody>
      </p:sp>
    </p:spTree>
    <p:extLst>
      <p:ext uri="{BB962C8B-B14F-4D97-AF65-F5344CB8AC3E}">
        <p14:creationId xmlns="" xmlns:p14="http://schemas.microsoft.com/office/powerpoint/2010/main" val="243187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latin typeface="Arial" panose="020B0604020202020204" pitchFamily="34" charset="0"/>
                <a:cs typeface="Arial" panose="020B0604020202020204" pitchFamily="34" charset="0"/>
              </a:rPr>
              <a:t>Objectives </a:t>
            </a:r>
          </a:p>
        </p:txBody>
      </p:sp>
      <p:sp>
        <p:nvSpPr>
          <p:cNvPr id="3" name="Content Placeholder 2"/>
          <p:cNvSpPr>
            <a:spLocks noGrp="1"/>
          </p:cNvSpPr>
          <p:nvPr>
            <p:ph idx="1"/>
          </p:nvPr>
        </p:nvSpPr>
        <p:spPr/>
        <p:txBody>
          <a:bodyPr/>
          <a:lstStyle/>
          <a:p>
            <a:r>
              <a:rPr lang="en-IN" dirty="0">
                <a:latin typeface="Arial" panose="020B0604020202020204" pitchFamily="34" charset="0"/>
                <a:cs typeface="Arial" panose="020B0604020202020204" pitchFamily="34" charset="0"/>
              </a:rPr>
              <a:t>Students Should able to understand what are the Physical agents in environmental stress.</a:t>
            </a:r>
          </a:p>
        </p:txBody>
      </p:sp>
    </p:spTree>
    <p:extLst>
      <p:ext uri="{BB962C8B-B14F-4D97-AF65-F5344CB8AC3E}">
        <p14:creationId xmlns="" xmlns:p14="http://schemas.microsoft.com/office/powerpoint/2010/main" val="2065205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2" y="267286"/>
            <a:ext cx="11002108" cy="5909677"/>
          </a:xfrm>
        </p:spPr>
        <p:txBody>
          <a:bodyPr/>
          <a:lstStyle/>
          <a:p>
            <a:pPr>
              <a:lnSpc>
                <a:spcPct val="150000"/>
              </a:lnSpc>
            </a:pPr>
            <a:r>
              <a:rPr lang="en-IN" dirty="0">
                <a:latin typeface="Arial" panose="020B0604020202020204" pitchFamily="34" charset="0"/>
                <a:cs typeface="Arial" panose="020B0604020202020204" pitchFamily="34" charset="0"/>
              </a:rPr>
              <a:t>The activities performed in conditions of abnormal pressure are grouped into two categories: activities performed at hyperbaric (atmosphere compression or decompression) and activities performed at hypobaric (pressure below that of ground level atmospheric pressure).</a:t>
            </a:r>
          </a:p>
        </p:txBody>
      </p:sp>
    </p:spTree>
    <p:extLst>
      <p:ext uri="{BB962C8B-B14F-4D97-AF65-F5344CB8AC3E}">
        <p14:creationId xmlns="" xmlns:p14="http://schemas.microsoft.com/office/powerpoint/2010/main" val="3717486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239151"/>
            <a:ext cx="10973972" cy="5937812"/>
          </a:xfrm>
        </p:spPr>
        <p:txBody>
          <a:bodyPr/>
          <a:lstStyle/>
          <a:p>
            <a:pPr>
              <a:lnSpc>
                <a:spcPct val="150000"/>
              </a:lnSpc>
            </a:pPr>
            <a:r>
              <a:rPr lang="en-IN" b="1" dirty="0">
                <a:latin typeface="Arial" panose="020B0604020202020204" pitchFamily="34" charset="0"/>
                <a:cs typeface="Arial" panose="020B0604020202020204" pitchFamily="34" charset="0"/>
              </a:rPr>
              <a:t>Workplaces with hyperbaric </a:t>
            </a:r>
            <a:r>
              <a:rPr lang="en-IN" dirty="0">
                <a:latin typeface="Arial" panose="020B0604020202020204" pitchFamily="34" charset="0"/>
                <a:cs typeface="Arial" panose="020B0604020202020204" pitchFamily="34" charset="0"/>
              </a:rPr>
              <a:t>: underwater activities, scuba divers (the pressure exceeds with at least 0.1 atmospheres, the normal value). </a:t>
            </a:r>
          </a:p>
          <a:p>
            <a:pPr>
              <a:lnSpc>
                <a:spcPct val="150000"/>
              </a:lnSpc>
            </a:pPr>
            <a:r>
              <a:rPr lang="en-IN" b="1" dirty="0">
                <a:latin typeface="Arial" panose="020B0604020202020204" pitchFamily="34" charset="0"/>
                <a:cs typeface="Arial" panose="020B0604020202020204" pitchFamily="34" charset="0"/>
              </a:rPr>
              <a:t>Workplaces with hypobaric: </a:t>
            </a:r>
            <a:r>
              <a:rPr lang="en-IN" dirty="0">
                <a:latin typeface="Arial" panose="020B0604020202020204" pitchFamily="34" charset="0"/>
                <a:cs typeface="Arial" panose="020B0604020202020204" pitchFamily="34" charset="0"/>
              </a:rPr>
              <a:t>pilots, lift workers, modern fire protection systems in store-rooms working by reduction of the oxygen content of the air down to 13 % of oxygen</a:t>
            </a:r>
            <a:r>
              <a:rPr lang="en-IN" dirty="0"/>
              <a:t>. </a:t>
            </a:r>
          </a:p>
        </p:txBody>
      </p:sp>
    </p:spTree>
    <p:extLst>
      <p:ext uri="{BB962C8B-B14F-4D97-AF65-F5344CB8AC3E}">
        <p14:creationId xmlns="" xmlns:p14="http://schemas.microsoft.com/office/powerpoint/2010/main" val="203045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3" y="253218"/>
            <a:ext cx="11211951" cy="6203853"/>
          </a:xfrm>
        </p:spPr>
        <p:txBody>
          <a:bodyPr>
            <a:normAutofit fontScale="92500" lnSpcReduction="20000"/>
          </a:bodyPr>
          <a:lstStyle/>
          <a:p>
            <a:pPr>
              <a:lnSpc>
                <a:spcPct val="150000"/>
              </a:lnSpc>
            </a:pPr>
            <a:r>
              <a:rPr lang="en-IN" dirty="0">
                <a:latin typeface="Arial" panose="020B0604020202020204" pitchFamily="34" charset="0"/>
                <a:cs typeface="Arial" panose="020B0604020202020204" pitchFamily="34" charset="0"/>
              </a:rPr>
              <a:t> </a:t>
            </a:r>
            <a:r>
              <a:rPr lang="en-IN" b="1" dirty="0">
                <a:latin typeface="Arial" panose="020B0604020202020204" pitchFamily="34" charset="0"/>
                <a:cs typeface="Arial" panose="020B0604020202020204" pitchFamily="34" charset="0"/>
              </a:rPr>
              <a:t>Hyperbaric</a:t>
            </a:r>
            <a:r>
              <a:rPr lang="en-IN" dirty="0">
                <a:latin typeface="Arial" panose="020B0604020202020204" pitchFamily="34" charset="0"/>
                <a:cs typeface="Arial" panose="020B0604020202020204" pitchFamily="34" charset="0"/>
              </a:rPr>
              <a:t>. The appearance and the evolution of the pathological aspects are based on mechanical, biochemical and biophysical effects. </a:t>
            </a:r>
          </a:p>
          <a:p>
            <a:pPr>
              <a:lnSpc>
                <a:spcPct val="150000"/>
              </a:lnSpc>
            </a:pPr>
            <a:r>
              <a:rPr lang="en-IN" dirty="0">
                <a:latin typeface="Arial" panose="020B0604020202020204" pitchFamily="34" charset="0"/>
                <a:cs typeface="Arial" panose="020B0604020202020204" pitchFamily="34" charset="0"/>
              </a:rPr>
              <a:t>From the clinical point of view: </a:t>
            </a:r>
          </a:p>
          <a:p>
            <a:pPr>
              <a:lnSpc>
                <a:spcPct val="150000"/>
              </a:lnSpc>
            </a:pPr>
            <a:r>
              <a:rPr lang="en-IN" dirty="0">
                <a:latin typeface="Arial" panose="020B0604020202020204" pitchFamily="34" charset="0"/>
                <a:cs typeface="Arial" panose="020B0604020202020204" pitchFamily="34" charset="0"/>
              </a:rPr>
              <a:t> 1.the trauma of the ear, and the sinus during compression period </a:t>
            </a:r>
          </a:p>
          <a:p>
            <a:pPr>
              <a:lnSpc>
                <a:spcPct val="150000"/>
              </a:lnSpc>
            </a:pPr>
            <a:r>
              <a:rPr lang="en-IN" dirty="0">
                <a:latin typeface="Arial" panose="020B0604020202020204" pitchFamily="34" charset="0"/>
                <a:cs typeface="Arial" panose="020B0604020202020204" pitchFamily="34" charset="0"/>
              </a:rPr>
              <a:t>2.the toxic effect of nitrogen and CO2 while working in increased pressure</a:t>
            </a:r>
          </a:p>
          <a:p>
            <a:pPr>
              <a:lnSpc>
                <a:spcPct val="150000"/>
              </a:lnSpc>
            </a:pPr>
            <a:r>
              <a:rPr lang="en-IN" dirty="0">
                <a:latin typeface="Arial" panose="020B0604020202020204" pitchFamily="34" charset="0"/>
                <a:cs typeface="Arial" panose="020B0604020202020204" pitchFamily="34" charset="0"/>
              </a:rPr>
              <a:t> 3.caisson disease while decompression period  </a:t>
            </a:r>
          </a:p>
          <a:p>
            <a:pPr>
              <a:lnSpc>
                <a:spcPct val="150000"/>
              </a:lnSpc>
            </a:pPr>
            <a:r>
              <a:rPr lang="en-IN" dirty="0">
                <a:latin typeface="Arial" panose="020B0604020202020204" pitchFamily="34" charset="0"/>
                <a:cs typeface="Arial" panose="020B0604020202020204" pitchFamily="34" charset="0"/>
              </a:rPr>
              <a:t>The treatment of the acute forms is very important being considered a medical emergency, consisting of oxygen administration and modifying the pressure.</a:t>
            </a:r>
          </a:p>
        </p:txBody>
      </p:sp>
    </p:spTree>
    <p:extLst>
      <p:ext uri="{BB962C8B-B14F-4D97-AF65-F5344CB8AC3E}">
        <p14:creationId xmlns="" xmlns:p14="http://schemas.microsoft.com/office/powerpoint/2010/main" val="629418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3" y="323557"/>
            <a:ext cx="11197883" cy="5853406"/>
          </a:xfrm>
        </p:spPr>
        <p:txBody>
          <a:bodyPr>
            <a:normAutofit/>
          </a:bodyPr>
          <a:lstStyle/>
          <a:p>
            <a:pPr>
              <a:lnSpc>
                <a:spcPct val="150000"/>
              </a:lnSpc>
            </a:pPr>
            <a:r>
              <a:rPr lang="en-IN" b="1" dirty="0">
                <a:latin typeface="Arial" panose="020B0604020202020204" pitchFamily="34" charset="0"/>
                <a:cs typeface="Arial" panose="020B0604020202020204" pitchFamily="34" charset="0"/>
              </a:rPr>
              <a:t>Hypobaric. </a:t>
            </a:r>
            <a:r>
              <a:rPr lang="en-IN" dirty="0">
                <a:latin typeface="Arial" panose="020B0604020202020204" pitchFamily="34" charset="0"/>
                <a:cs typeface="Arial" panose="020B0604020202020204" pitchFamily="34" charset="0"/>
              </a:rPr>
              <a:t>The problems that occur while working in decreased pressure depend on how quick is the transfer from normal pressure to decreased pressure, how trained the person is if it gets adapted to the pressure conditions. </a:t>
            </a:r>
          </a:p>
          <a:p>
            <a:pPr>
              <a:lnSpc>
                <a:spcPct val="150000"/>
              </a:lnSpc>
            </a:pPr>
            <a:r>
              <a:rPr lang="en-IN" dirty="0">
                <a:latin typeface="Arial" panose="020B0604020202020204" pitchFamily="34" charset="0"/>
                <a:cs typeface="Arial" panose="020B0604020202020204" pitchFamily="34" charset="0"/>
              </a:rPr>
              <a:t>  The organs most susceptible are the middle ear and sinuses. </a:t>
            </a:r>
          </a:p>
          <a:p>
            <a:pPr>
              <a:lnSpc>
                <a:spcPct val="150000"/>
              </a:lnSpc>
            </a:pPr>
            <a:r>
              <a:rPr lang="en-IN" dirty="0">
                <a:latin typeface="Arial" panose="020B0604020202020204" pitchFamily="34" charset="0"/>
                <a:cs typeface="Arial" panose="020B0604020202020204" pitchFamily="34" charset="0"/>
              </a:rPr>
              <a:t>From the clinical point of view we have:  - the decompression disease at high altitude (pilots, aircraft personnel). </a:t>
            </a:r>
          </a:p>
        </p:txBody>
      </p:sp>
    </p:spTree>
    <p:extLst>
      <p:ext uri="{BB962C8B-B14F-4D97-AF65-F5344CB8AC3E}">
        <p14:creationId xmlns="" xmlns:p14="http://schemas.microsoft.com/office/powerpoint/2010/main" val="3836969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963" y="253218"/>
            <a:ext cx="10945837" cy="5923745"/>
          </a:xfrm>
        </p:spPr>
        <p:txBody>
          <a:bodyPr>
            <a:normAutofit fontScale="92500"/>
          </a:bodyPr>
          <a:lstStyle/>
          <a:p>
            <a:pPr>
              <a:lnSpc>
                <a:spcPct val="150000"/>
              </a:lnSpc>
            </a:pPr>
            <a:r>
              <a:rPr lang="en-IN" b="1" dirty="0">
                <a:latin typeface="Arial" panose="020B0604020202020204" pitchFamily="34" charset="0"/>
                <a:cs typeface="Arial" panose="020B0604020202020204" pitchFamily="34" charset="0"/>
              </a:rPr>
              <a:t>Hyperbaric</a:t>
            </a:r>
            <a:r>
              <a:rPr lang="en-IN" dirty="0">
                <a:latin typeface="Arial" panose="020B0604020202020204" pitchFamily="34" charset="0"/>
                <a:cs typeface="Arial" panose="020B0604020202020204" pitchFamily="34" charset="0"/>
              </a:rPr>
              <a:t>. proper pre-employment and periodical examinations, paying a special attention to the ENT (ear-nose-throat) examination, ophthalmological, neurological and cardiac examinations.</a:t>
            </a:r>
          </a:p>
          <a:p>
            <a:pPr>
              <a:lnSpc>
                <a:spcPct val="150000"/>
              </a:lnSpc>
            </a:pPr>
            <a:r>
              <a:rPr lang="en-IN" dirty="0">
                <a:latin typeface="Arial" panose="020B0604020202020204" pitchFamily="34" charset="0"/>
                <a:cs typeface="Arial" panose="020B0604020202020204" pitchFamily="34" charset="0"/>
              </a:rPr>
              <a:t> Age&gt;45, alcoholic persons, people suffering from, cardiac or respiratory diseases are not allowed to work in such conditions. Hypobaric. </a:t>
            </a:r>
          </a:p>
          <a:p>
            <a:pPr>
              <a:lnSpc>
                <a:spcPct val="150000"/>
              </a:lnSpc>
            </a:pPr>
            <a:r>
              <a:rPr lang="en-IN" b="1" dirty="0">
                <a:latin typeface="Arial" panose="020B0604020202020204" pitchFamily="34" charset="0"/>
                <a:cs typeface="Arial" panose="020B0604020202020204" pitchFamily="34" charset="0"/>
              </a:rPr>
              <a:t>Technical measures </a:t>
            </a:r>
            <a:r>
              <a:rPr lang="en-IN" dirty="0">
                <a:latin typeface="Arial" panose="020B0604020202020204" pitchFamily="34" charset="0"/>
                <a:cs typeface="Arial" panose="020B0604020202020204" pitchFamily="34" charset="0"/>
              </a:rPr>
              <a:t>The problem was solved because of the pressurization of the planes. For mountain climbers, it is recommended climbing in stages. </a:t>
            </a:r>
          </a:p>
        </p:txBody>
      </p:sp>
    </p:spTree>
    <p:extLst>
      <p:ext uri="{BB962C8B-B14F-4D97-AF65-F5344CB8AC3E}">
        <p14:creationId xmlns="" xmlns:p14="http://schemas.microsoft.com/office/powerpoint/2010/main" val="367433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724" y="154110"/>
            <a:ext cx="10515600" cy="900967"/>
          </a:xfrm>
        </p:spPr>
        <p:txBody>
          <a:bodyPr/>
          <a:lstStyle/>
          <a:p>
            <a:pPr algn="ctr"/>
            <a:r>
              <a:rPr lang="en-IN" b="1" dirty="0">
                <a:latin typeface="Arial" panose="020B0604020202020204" pitchFamily="34" charset="0"/>
                <a:cs typeface="Arial" panose="020B0604020202020204" pitchFamily="34" charset="0"/>
              </a:rPr>
              <a:t>Summary </a:t>
            </a:r>
          </a:p>
        </p:txBody>
      </p:sp>
      <p:sp>
        <p:nvSpPr>
          <p:cNvPr id="3" name="Content Placeholder 2"/>
          <p:cNvSpPr>
            <a:spLocks noGrp="1"/>
          </p:cNvSpPr>
          <p:nvPr>
            <p:ph idx="1"/>
          </p:nvPr>
        </p:nvSpPr>
        <p:spPr>
          <a:xfrm>
            <a:off x="675249" y="1055077"/>
            <a:ext cx="10916529" cy="5387926"/>
          </a:xfrm>
        </p:spPr>
        <p:txBody>
          <a:bodyPr>
            <a:normAutofit fontScale="92500"/>
          </a:bodyPr>
          <a:lstStyle/>
          <a:p>
            <a:pPr>
              <a:lnSpc>
                <a:spcPct val="150000"/>
              </a:lnSpc>
            </a:pPr>
            <a:r>
              <a:rPr lang="en-IN" dirty="0">
                <a:latin typeface="Arial" panose="020B0604020202020204" pitchFamily="34" charset="0"/>
                <a:cs typeface="Arial" panose="020B0604020202020204" pitchFamily="34" charset="0"/>
              </a:rPr>
              <a:t>For a good evaluation of the workplaces and workers’ health condition it is necessary to have a good knowledge of the exposure at physical hazards, most of them being present in any workplace. </a:t>
            </a:r>
          </a:p>
          <a:p>
            <a:pPr>
              <a:lnSpc>
                <a:spcPct val="150000"/>
              </a:lnSpc>
            </a:pPr>
            <a:r>
              <a:rPr lang="en-IN" dirty="0">
                <a:latin typeface="Arial" panose="020B0604020202020204" pitchFamily="34" charset="0"/>
                <a:cs typeface="Arial" panose="020B0604020202020204" pitchFamily="34" charset="0"/>
              </a:rPr>
              <a:t>This implies a risk assessment, measurement of the risk, comparing the level of the hazards with the  threshold values, knowing the health effects, the preventive measurements, both technical and medical, the treatment, recognition and prevention of occupational diseases and occupational related diseases.</a:t>
            </a:r>
          </a:p>
        </p:txBody>
      </p:sp>
    </p:spTree>
    <p:extLst>
      <p:ext uri="{BB962C8B-B14F-4D97-AF65-F5344CB8AC3E}">
        <p14:creationId xmlns="" xmlns:p14="http://schemas.microsoft.com/office/powerpoint/2010/main" val="4248035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b="1" dirty="0">
                <a:latin typeface="Arial" panose="020B0604020202020204" pitchFamily="34" charset="0"/>
                <a:cs typeface="Arial" panose="020B0604020202020204" pitchFamily="34" charset="0"/>
              </a:rPr>
              <a:t>Chemical Agents in Environmental stress </a:t>
            </a:r>
          </a:p>
        </p:txBody>
      </p:sp>
      <p:sp>
        <p:nvSpPr>
          <p:cNvPr id="5" name="Subtitle 4"/>
          <p:cNvSpPr>
            <a:spLocks noGrp="1"/>
          </p:cNvSpPr>
          <p:nvPr>
            <p:ph type="subTitle" idx="1"/>
          </p:nvPr>
        </p:nvSpPr>
        <p:spPr/>
        <p:txBody>
          <a:bodyPr/>
          <a:lstStyle/>
          <a:p>
            <a:endParaRPr lang="en-IN" dirty="0"/>
          </a:p>
        </p:txBody>
      </p:sp>
    </p:spTree>
    <p:extLst>
      <p:ext uri="{BB962C8B-B14F-4D97-AF65-F5344CB8AC3E}">
        <p14:creationId xmlns="" xmlns:p14="http://schemas.microsoft.com/office/powerpoint/2010/main" val="1206167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302" y="211015"/>
            <a:ext cx="10875498" cy="5965948"/>
          </a:xfrm>
        </p:spPr>
        <p:txBody>
          <a:bodyPr/>
          <a:lstStyle/>
          <a:p>
            <a:pPr>
              <a:lnSpc>
                <a:spcPct val="150000"/>
              </a:lnSpc>
            </a:pPr>
            <a:r>
              <a:rPr lang="en-IN" dirty="0">
                <a:latin typeface="Arial" panose="020B0604020202020204" pitchFamily="34" charset="0"/>
                <a:cs typeface="Arial" panose="020B0604020202020204" pitchFamily="34" charset="0"/>
              </a:rPr>
              <a:t>A</a:t>
            </a:r>
            <a:r>
              <a:rPr lang="en-IN" b="1" dirty="0">
                <a:latin typeface="Arial" panose="020B0604020202020204" pitchFamily="34" charset="0"/>
                <a:cs typeface="Arial" panose="020B0604020202020204" pitchFamily="34" charset="0"/>
              </a:rPr>
              <a:t> hazard </a:t>
            </a:r>
            <a:r>
              <a:rPr lang="en-IN" dirty="0">
                <a:latin typeface="Arial" panose="020B0604020202020204" pitchFamily="34" charset="0"/>
                <a:cs typeface="Arial" panose="020B0604020202020204" pitchFamily="34" charset="0"/>
              </a:rPr>
              <a:t>is anything with the potential to cause bodily injury, and includes any physical, chemical, biological, mechanical, electrical, or ergonomic hazard.</a:t>
            </a:r>
          </a:p>
          <a:p>
            <a:pPr>
              <a:lnSpc>
                <a:spcPct val="150000"/>
              </a:lnSpc>
            </a:pPr>
            <a:r>
              <a:rPr lang="en-IN" dirty="0">
                <a:latin typeface="Arial" panose="020B0604020202020204" pitchFamily="34" charset="0"/>
                <a:cs typeface="Arial" panose="020B0604020202020204" pitchFamily="34" charset="0"/>
              </a:rPr>
              <a:t>Chemicals can enter the human body via inhalation, ingestion, or dermal contact. Inhalational and dermal exposure represent the main pathways of exposure to hazardous substances at work.</a:t>
            </a:r>
          </a:p>
        </p:txBody>
      </p:sp>
    </p:spTree>
    <p:extLst>
      <p:ext uri="{BB962C8B-B14F-4D97-AF65-F5344CB8AC3E}">
        <p14:creationId xmlns="" xmlns:p14="http://schemas.microsoft.com/office/powerpoint/2010/main" val="526780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latin typeface="Arial" panose="020B0604020202020204" pitchFamily="34" charset="0"/>
                <a:cs typeface="Arial" panose="020B0604020202020204" pitchFamily="34" charset="0"/>
              </a:rPr>
              <a:t>Health effects</a:t>
            </a:r>
            <a:r>
              <a:rPr lang="en-IN" dirty="0"/>
              <a:t/>
            </a:r>
            <a:br>
              <a:rPr lang="en-IN" dirty="0"/>
            </a:br>
            <a:endParaRPr lang="en-IN" dirty="0"/>
          </a:p>
        </p:txBody>
      </p:sp>
      <p:sp>
        <p:nvSpPr>
          <p:cNvPr id="3" name="Content Placeholder 2"/>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Toxic chemicals can cause either local or more generalized systemic health effects. </a:t>
            </a:r>
          </a:p>
          <a:p>
            <a:pPr>
              <a:lnSpc>
                <a:spcPct val="150000"/>
              </a:lnSpc>
            </a:pPr>
            <a:r>
              <a:rPr lang="en-IN" b="1" dirty="0">
                <a:latin typeface="Arial" panose="020B0604020202020204" pitchFamily="34" charset="0"/>
                <a:cs typeface="Arial" panose="020B0604020202020204" pitchFamily="34" charset="0"/>
              </a:rPr>
              <a:t>Local effects </a:t>
            </a:r>
            <a:r>
              <a:rPr lang="en-IN" dirty="0">
                <a:latin typeface="Arial" panose="020B0604020202020204" pitchFamily="34" charset="0"/>
                <a:cs typeface="Arial" panose="020B0604020202020204" pitchFamily="34" charset="0"/>
              </a:rPr>
              <a:t>occur at the site of bodily contact, such as skin or eye irritation. </a:t>
            </a:r>
          </a:p>
          <a:p>
            <a:pPr>
              <a:lnSpc>
                <a:spcPct val="150000"/>
              </a:lnSpc>
            </a:pPr>
            <a:r>
              <a:rPr lang="en-IN" b="1" dirty="0">
                <a:latin typeface="Arial" panose="020B0604020202020204" pitchFamily="34" charset="0"/>
                <a:cs typeface="Arial" panose="020B0604020202020204" pitchFamily="34" charset="0"/>
              </a:rPr>
              <a:t>Systemic effects </a:t>
            </a:r>
            <a:r>
              <a:rPr lang="en-IN" dirty="0">
                <a:latin typeface="Arial" panose="020B0604020202020204" pitchFamily="34" charset="0"/>
                <a:cs typeface="Arial" panose="020B0604020202020204" pitchFamily="34" charset="0"/>
              </a:rPr>
              <a:t>occur at a site distant from the route of entry of the chemicals, such as liver or kidney damage</a:t>
            </a:r>
            <a:r>
              <a:rPr lang="en-IN" dirty="0"/>
              <a:t>.</a:t>
            </a:r>
          </a:p>
        </p:txBody>
      </p:sp>
    </p:spTree>
    <p:extLst>
      <p:ext uri="{BB962C8B-B14F-4D97-AF65-F5344CB8AC3E}">
        <p14:creationId xmlns="" xmlns:p14="http://schemas.microsoft.com/office/powerpoint/2010/main" val="849573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latin typeface="Arial" panose="020B0604020202020204" pitchFamily="34" charset="0"/>
                <a:cs typeface="Arial" panose="020B0604020202020204" pitchFamily="34" charset="0"/>
              </a:rPr>
              <a:t>Mechanisms of toxic effects</a:t>
            </a:r>
            <a:r>
              <a:rPr lang="en-IN" dirty="0"/>
              <a:t/>
            </a:r>
            <a:br>
              <a:rPr lang="en-IN" dirty="0"/>
            </a:br>
            <a:endParaRPr lang="en-IN" dirty="0"/>
          </a:p>
        </p:txBody>
      </p:sp>
      <p:sp>
        <p:nvSpPr>
          <p:cNvPr id="3" name="Content Placeholder 2"/>
          <p:cNvSpPr>
            <a:spLocks noGrp="1"/>
          </p:cNvSpPr>
          <p:nvPr>
            <p:ph idx="1"/>
          </p:nvPr>
        </p:nvSpPr>
        <p:spPr/>
        <p:txBody>
          <a:bodyPr/>
          <a:lstStyle/>
          <a:p>
            <a:r>
              <a:rPr lang="en-IN" dirty="0">
                <a:latin typeface="Arial" panose="020B0604020202020204" pitchFamily="34" charset="0"/>
                <a:cs typeface="Arial" panose="020B0604020202020204" pitchFamily="34" charset="0"/>
              </a:rPr>
              <a:t>There are various ways in which chemicals can cause harm or disease in humans.</a:t>
            </a:r>
          </a:p>
          <a:p>
            <a:r>
              <a:rPr lang="en-IN" b="1" dirty="0">
                <a:latin typeface="Arial" panose="020B0604020202020204" pitchFamily="34" charset="0"/>
                <a:cs typeface="Arial" panose="020B0604020202020204" pitchFamily="34" charset="0"/>
              </a:rPr>
              <a:t>Irritants</a:t>
            </a:r>
            <a:r>
              <a:rPr lang="en-IN" dirty="0">
                <a:latin typeface="Arial" panose="020B0604020202020204" pitchFamily="34" charset="0"/>
                <a:cs typeface="Arial" panose="020B0604020202020204" pitchFamily="34" charset="0"/>
              </a:rPr>
              <a:t> (e.g., isopropyl alcohol, acetone) produce reversible inflammatory change</a:t>
            </a:r>
          </a:p>
          <a:p>
            <a:r>
              <a:rPr lang="en-IN" b="1" dirty="0">
                <a:latin typeface="Arial" panose="020B0604020202020204" pitchFamily="34" charset="0"/>
                <a:cs typeface="Arial" panose="020B0604020202020204" pitchFamily="34" charset="0"/>
              </a:rPr>
              <a:t>Sensitizers </a:t>
            </a:r>
            <a:r>
              <a:rPr lang="en-IN" dirty="0">
                <a:latin typeface="Arial" panose="020B0604020202020204" pitchFamily="34" charset="0"/>
                <a:cs typeface="Arial" panose="020B0604020202020204" pitchFamily="34" charset="0"/>
              </a:rPr>
              <a:t>are chemicals capable of producing an allergic response.</a:t>
            </a:r>
          </a:p>
          <a:p>
            <a:r>
              <a:rPr lang="en-IN" b="1" dirty="0">
                <a:latin typeface="Arial" panose="020B0604020202020204" pitchFamily="34" charset="0"/>
                <a:cs typeface="Arial" panose="020B0604020202020204" pitchFamily="34" charset="0"/>
              </a:rPr>
              <a:t>Carcinogens</a:t>
            </a:r>
            <a:r>
              <a:rPr lang="en-IN" dirty="0">
                <a:latin typeface="Arial" panose="020B0604020202020204" pitchFamily="34" charset="0"/>
                <a:cs typeface="Arial" panose="020B0604020202020204" pitchFamily="34" charset="0"/>
              </a:rPr>
              <a:t> are chemicals capable of causing cancers in humans. A list of carcinogens has been prepared by the International Agency for Research on Cancer (IARC) of the World Health Organization (WHO).</a:t>
            </a:r>
          </a:p>
        </p:txBody>
      </p:sp>
    </p:spTree>
    <p:extLst>
      <p:ext uri="{BB962C8B-B14F-4D97-AF65-F5344CB8AC3E}">
        <p14:creationId xmlns="" xmlns:p14="http://schemas.microsoft.com/office/powerpoint/2010/main" val="221037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963" y="492368"/>
            <a:ext cx="11310425" cy="6077243"/>
          </a:xfrm>
        </p:spPr>
        <p:txBody>
          <a:bodyPr>
            <a:normAutofit/>
          </a:bodyPr>
          <a:lstStyle/>
          <a:p>
            <a:pPr>
              <a:lnSpc>
                <a:spcPct val="150000"/>
              </a:lnSpc>
            </a:pPr>
            <a:r>
              <a:rPr lang="en-IN" sz="3200" b="1" dirty="0">
                <a:latin typeface="Arial" panose="020B0604020202020204" pitchFamily="34" charset="0"/>
                <a:cs typeface="Arial" panose="020B0604020202020204" pitchFamily="34" charset="0"/>
              </a:rPr>
              <a:t>Physical agents </a:t>
            </a:r>
            <a:r>
              <a:rPr lang="en-IN" dirty="0">
                <a:latin typeface="Arial" panose="020B0604020202020204" pitchFamily="34" charset="0"/>
                <a:cs typeface="Arial" panose="020B0604020202020204" pitchFamily="34" charset="0"/>
              </a:rPr>
              <a:t>are sources of energy that may cause injury or diseases. </a:t>
            </a:r>
          </a:p>
          <a:p>
            <a:pPr marL="0" indent="0">
              <a:lnSpc>
                <a:spcPct val="150000"/>
              </a:lnSpc>
              <a:buNone/>
            </a:pPr>
            <a:r>
              <a:rPr lang="en-IN" b="1" dirty="0">
                <a:latin typeface="Arial" panose="020B0604020202020204" pitchFamily="34" charset="0"/>
                <a:cs typeface="Arial" panose="020B0604020202020204" pitchFamily="34" charset="0"/>
              </a:rPr>
              <a:t>1. Noise  </a:t>
            </a:r>
          </a:p>
          <a:p>
            <a:pPr marL="0" indent="0">
              <a:lnSpc>
                <a:spcPct val="150000"/>
              </a:lnSpc>
              <a:buNone/>
            </a:pPr>
            <a:r>
              <a:rPr lang="en-IN" b="1" dirty="0">
                <a:latin typeface="Arial" panose="020B0604020202020204" pitchFamily="34" charset="0"/>
                <a:cs typeface="Arial" panose="020B0604020202020204" pitchFamily="34" charset="0"/>
              </a:rPr>
              <a:t>2. Vibration</a:t>
            </a:r>
          </a:p>
          <a:p>
            <a:pPr marL="0" indent="0">
              <a:lnSpc>
                <a:spcPct val="150000"/>
              </a:lnSpc>
              <a:buNone/>
            </a:pPr>
            <a:r>
              <a:rPr lang="en-IN" b="1" dirty="0">
                <a:latin typeface="Arial" panose="020B0604020202020204" pitchFamily="34" charset="0"/>
                <a:cs typeface="Arial" panose="020B0604020202020204" pitchFamily="34" charset="0"/>
              </a:rPr>
              <a:t>3. Radiation</a:t>
            </a:r>
          </a:p>
          <a:p>
            <a:pPr marL="0" indent="0">
              <a:lnSpc>
                <a:spcPct val="150000"/>
              </a:lnSpc>
              <a:buNone/>
            </a:pPr>
            <a:r>
              <a:rPr lang="en-IN" b="1" dirty="0">
                <a:latin typeface="Arial" panose="020B0604020202020204" pitchFamily="34" charset="0"/>
                <a:cs typeface="Arial" panose="020B0604020202020204" pitchFamily="34" charset="0"/>
              </a:rPr>
              <a:t>4. Temperature</a:t>
            </a:r>
          </a:p>
          <a:p>
            <a:pPr marL="0" indent="0">
              <a:lnSpc>
                <a:spcPct val="150000"/>
              </a:lnSpc>
              <a:buNone/>
            </a:pPr>
            <a:r>
              <a:rPr lang="en-IN" b="1" dirty="0">
                <a:latin typeface="Arial" panose="020B0604020202020204" pitchFamily="34" charset="0"/>
                <a:cs typeface="Arial" panose="020B0604020202020204" pitchFamily="34" charset="0"/>
              </a:rPr>
              <a:t>5. Lighting </a:t>
            </a:r>
          </a:p>
          <a:p>
            <a:pPr marL="0" indent="0">
              <a:lnSpc>
                <a:spcPct val="150000"/>
              </a:lnSpc>
              <a:buNone/>
            </a:pPr>
            <a:r>
              <a:rPr lang="en-IN" b="1" dirty="0">
                <a:latin typeface="Arial" panose="020B0604020202020204" pitchFamily="34" charset="0"/>
                <a:cs typeface="Arial" panose="020B0604020202020204" pitchFamily="34" charset="0"/>
              </a:rPr>
              <a:t>6. Pressure</a:t>
            </a:r>
          </a:p>
        </p:txBody>
      </p:sp>
    </p:spTree>
    <p:extLst>
      <p:ext uri="{BB962C8B-B14F-4D97-AF65-F5344CB8AC3E}">
        <p14:creationId xmlns="" xmlns:p14="http://schemas.microsoft.com/office/powerpoint/2010/main" val="3511502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8621" t="6913" r="10277" b="6790"/>
          <a:stretch/>
        </p:blipFill>
        <p:spPr>
          <a:xfrm>
            <a:off x="506437" y="292561"/>
            <a:ext cx="11141612" cy="6262984"/>
          </a:xfrm>
          <a:prstGeom prst="rect">
            <a:avLst/>
          </a:prstGeom>
        </p:spPr>
      </p:pic>
    </p:spTree>
    <p:extLst>
      <p:ext uri="{BB962C8B-B14F-4D97-AF65-F5344CB8AC3E}">
        <p14:creationId xmlns="" xmlns:p14="http://schemas.microsoft.com/office/powerpoint/2010/main" val="2783084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4572" y="548640"/>
            <a:ext cx="10819228" cy="5628323"/>
          </a:xfrm>
        </p:spPr>
        <p:txBody>
          <a:bodyPr/>
          <a:lstStyle/>
          <a:p>
            <a:pPr>
              <a:lnSpc>
                <a:spcPct val="150000"/>
              </a:lnSpc>
            </a:pPr>
            <a:r>
              <a:rPr lang="en-IN" dirty="0">
                <a:latin typeface="Arial" panose="020B0604020202020204" pitchFamily="34" charset="0"/>
                <a:cs typeface="Arial" panose="020B0604020202020204" pitchFamily="34" charset="0"/>
              </a:rPr>
              <a:t>Teratogens are chemicals that cause birth defects, abnormalities, developmental delays, or foetal death, but cause no damage to the mother. Methyl mercury, lead, and xylene are some examples of chemical teratogens. The developing foetus at the two- to eight-week stage is at highest risk.</a:t>
            </a:r>
          </a:p>
        </p:txBody>
      </p:sp>
    </p:spTree>
    <p:extLst>
      <p:ext uri="{BB962C8B-B14F-4D97-AF65-F5344CB8AC3E}">
        <p14:creationId xmlns="" xmlns:p14="http://schemas.microsoft.com/office/powerpoint/2010/main" val="1861196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Contact dermatitis is the most common type of occupational skin disease. It refers to an inflammation of the skin due to exposure to a hazardous agent. There are two main subtypes” irritant contact dermatitis (ICD) and allergic contact dermatitis (ACD).</a:t>
            </a:r>
          </a:p>
        </p:txBody>
      </p:sp>
    </p:spTree>
    <p:extLst>
      <p:ext uri="{BB962C8B-B14F-4D97-AF65-F5344CB8AC3E}">
        <p14:creationId xmlns="" xmlns:p14="http://schemas.microsoft.com/office/powerpoint/2010/main" val="930331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48989" r="7732" b="13900"/>
          <a:stretch/>
        </p:blipFill>
        <p:spPr>
          <a:xfrm>
            <a:off x="675249" y="365760"/>
            <a:ext cx="10227213" cy="5866228"/>
          </a:xfrm>
          <a:prstGeom prst="rect">
            <a:avLst/>
          </a:prstGeom>
        </p:spPr>
      </p:pic>
    </p:spTree>
    <p:extLst>
      <p:ext uri="{BB962C8B-B14F-4D97-AF65-F5344CB8AC3E}">
        <p14:creationId xmlns="" xmlns:p14="http://schemas.microsoft.com/office/powerpoint/2010/main" val="2363506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7772" t="10835" r="9066" b="24197"/>
          <a:stretch/>
        </p:blipFill>
        <p:spPr>
          <a:xfrm>
            <a:off x="548640" y="590843"/>
            <a:ext cx="11015003" cy="5542671"/>
          </a:xfrm>
          <a:prstGeom prst="rect">
            <a:avLst/>
          </a:prstGeom>
        </p:spPr>
      </p:pic>
    </p:spTree>
    <p:extLst>
      <p:ext uri="{BB962C8B-B14F-4D97-AF65-F5344CB8AC3E}">
        <p14:creationId xmlns="" xmlns:p14="http://schemas.microsoft.com/office/powerpoint/2010/main" val="2497669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latin typeface="Arial" panose="020B0604020202020204" pitchFamily="34" charset="0"/>
                <a:cs typeface="Arial" panose="020B0604020202020204" pitchFamily="34" charset="0"/>
              </a:rPr>
              <a:t>Summary </a:t>
            </a:r>
          </a:p>
        </p:txBody>
      </p:sp>
      <p:sp>
        <p:nvSpPr>
          <p:cNvPr id="3" name="Content Placeholder 2"/>
          <p:cNvSpPr>
            <a:spLocks noGrp="1"/>
          </p:cNvSpPr>
          <p:nvPr>
            <p:ph idx="1"/>
          </p:nvPr>
        </p:nvSpPr>
        <p:spPr/>
        <p:txBody>
          <a:bodyPr>
            <a:normAutofit lnSpcReduction="10000"/>
          </a:bodyPr>
          <a:lstStyle/>
          <a:p>
            <a:pPr>
              <a:lnSpc>
                <a:spcPct val="150000"/>
              </a:lnSpc>
            </a:pPr>
            <a:r>
              <a:rPr lang="en-IN" dirty="0">
                <a:latin typeface="Arial" panose="020B0604020202020204" pitchFamily="34" charset="0"/>
                <a:cs typeface="Arial" panose="020B0604020202020204" pitchFamily="34" charset="0"/>
              </a:rPr>
              <a:t>Chemicals can be beneficial or harmful to us depending on how they are used. As with any other occupational disease, illness due to exposure to chemical hazards can be preventable. Control measures, especially primary preventive measures, should be implemented to protect the health and safety of workers and prevent unwanted effects from exposure to the chemicals.</a:t>
            </a:r>
          </a:p>
        </p:txBody>
      </p:sp>
    </p:spTree>
    <p:extLst>
      <p:ext uri="{BB962C8B-B14F-4D97-AF65-F5344CB8AC3E}">
        <p14:creationId xmlns="" xmlns:p14="http://schemas.microsoft.com/office/powerpoint/2010/main" val="34210991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Reference </a:t>
            </a:r>
          </a:p>
        </p:txBody>
      </p:sp>
      <p:sp>
        <p:nvSpPr>
          <p:cNvPr id="3" name="Content Placeholder 2"/>
          <p:cNvSpPr>
            <a:spLocks noGrp="1"/>
          </p:cNvSpPr>
          <p:nvPr>
            <p:ph idx="1"/>
          </p:nvPr>
        </p:nvSpPr>
        <p:spPr/>
        <p:txBody>
          <a:bodyPr/>
          <a:lstStyle/>
          <a:p>
            <a:r>
              <a:rPr lang="en-IN" b="1" dirty="0"/>
              <a:t>Occupational health </a:t>
            </a:r>
            <a:r>
              <a:rPr lang="en-IN" i="1" dirty="0"/>
              <a:t>A manual for primary health care workers world health organization. </a:t>
            </a:r>
            <a:endParaRPr lang="en-IN" dirty="0"/>
          </a:p>
        </p:txBody>
      </p:sp>
    </p:spTree>
    <p:extLst>
      <p:ext uri="{BB962C8B-B14F-4D97-AF65-F5344CB8AC3E}">
        <p14:creationId xmlns="" xmlns:p14="http://schemas.microsoft.com/office/powerpoint/2010/main" val="36890244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4169734" y="2967335"/>
            <a:ext cx="3852530" cy="923330"/>
          </a:xfrm>
          <a:prstGeom prst="rect">
            <a:avLst/>
          </a:prstGeom>
          <a:noFill/>
        </p:spPr>
        <p:txBody>
          <a:bodyPr wrap="none" lIns="91440" tIns="45720" rIns="91440" bIns="45720">
            <a:spAutoFit/>
          </a:bodyPr>
          <a:lstStyle/>
          <a:p>
            <a:pPr algn="ctr"/>
            <a:r>
              <a:rPr lang="en-US" sz="54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cs typeface="Arial" panose="020B0604020202020204" pitchFamily="34" charset="0"/>
              </a:rPr>
              <a:t>Thank You </a:t>
            </a:r>
            <a:endParaRPr lang="en-US" sz="54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77878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1" y="239151"/>
            <a:ext cx="11563643" cy="6316394"/>
          </a:xfrm>
        </p:spPr>
        <p:txBody>
          <a:bodyPr>
            <a:normAutofit/>
          </a:bodyPr>
          <a:lstStyle/>
          <a:p>
            <a:pPr>
              <a:lnSpc>
                <a:spcPct val="150000"/>
              </a:lnSpc>
            </a:pPr>
            <a:endParaRPr lang="en-IN" b="1" dirty="0">
              <a:latin typeface="Arial" panose="020B0604020202020204" pitchFamily="34" charset="0"/>
              <a:cs typeface="Arial" panose="020B0604020202020204" pitchFamily="34" charset="0"/>
            </a:endParaRPr>
          </a:p>
          <a:p>
            <a:pPr>
              <a:lnSpc>
                <a:spcPct val="150000"/>
              </a:lnSpc>
            </a:pPr>
            <a:r>
              <a:rPr lang="en-IN" b="1" dirty="0">
                <a:latin typeface="Arial" panose="020B0604020202020204" pitchFamily="34" charset="0"/>
                <a:cs typeface="Arial" panose="020B0604020202020204" pitchFamily="34" charset="0"/>
              </a:rPr>
              <a:t>Noise </a:t>
            </a:r>
            <a:r>
              <a:rPr lang="en-IN" dirty="0">
                <a:latin typeface="Arial" panose="020B0604020202020204" pitchFamily="34" charset="0"/>
                <a:cs typeface="Arial" panose="020B0604020202020204" pitchFamily="34" charset="0"/>
              </a:rPr>
              <a:t>is probably the most frequent physical hazard, present in the working environment as well as in our everyday life. </a:t>
            </a:r>
          </a:p>
          <a:p>
            <a:pPr>
              <a:lnSpc>
                <a:spcPct val="150000"/>
              </a:lnSpc>
            </a:pPr>
            <a:r>
              <a:rPr lang="en-IN" b="1" dirty="0">
                <a:latin typeface="Arial" panose="020B0604020202020204" pitchFamily="34" charset="0"/>
                <a:cs typeface="Arial" panose="020B0604020202020204" pitchFamily="34" charset="0"/>
              </a:rPr>
              <a:t>Acute effects </a:t>
            </a:r>
            <a:r>
              <a:rPr lang="en-IN" dirty="0">
                <a:latin typeface="Arial" panose="020B0604020202020204" pitchFamily="34" charset="0"/>
                <a:cs typeface="Arial" panose="020B0604020202020204" pitchFamily="34" charset="0"/>
              </a:rPr>
              <a:t>include hearing impairment (auditory fatigue, tinnitus), acoustic trauma which can lead to total deafness.  </a:t>
            </a:r>
          </a:p>
          <a:p>
            <a:pPr>
              <a:lnSpc>
                <a:spcPct val="150000"/>
              </a:lnSpc>
            </a:pPr>
            <a:r>
              <a:rPr lang="en-IN" b="1" dirty="0">
                <a:latin typeface="Arial" panose="020B0604020202020204" pitchFamily="34" charset="0"/>
                <a:cs typeface="Arial" panose="020B0604020202020204" pitchFamily="34" charset="0"/>
              </a:rPr>
              <a:t>Chronic effects </a:t>
            </a:r>
            <a:r>
              <a:rPr lang="en-IN" dirty="0">
                <a:latin typeface="Arial" panose="020B0604020202020204" pitchFamily="34" charset="0"/>
                <a:cs typeface="Arial" panose="020B0604020202020204" pitchFamily="34" charset="0"/>
              </a:rPr>
              <a:t>including Noise induced hearing loss develop slowly and insidiously. The period of exposure is between months and years.  </a:t>
            </a:r>
          </a:p>
        </p:txBody>
      </p:sp>
    </p:spTree>
    <p:extLst>
      <p:ext uri="{BB962C8B-B14F-4D97-AF65-F5344CB8AC3E}">
        <p14:creationId xmlns="" xmlns:p14="http://schemas.microsoft.com/office/powerpoint/2010/main" val="3192178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506437"/>
            <a:ext cx="10973972" cy="5670526"/>
          </a:xfrm>
        </p:spPr>
        <p:txBody>
          <a:bodyPr/>
          <a:lstStyle/>
          <a:p>
            <a:pPr>
              <a:lnSpc>
                <a:spcPct val="150000"/>
              </a:lnSpc>
            </a:pPr>
            <a:r>
              <a:rPr lang="en-IN" b="1" dirty="0">
                <a:latin typeface="Arial" panose="020B0604020202020204" pitchFamily="34" charset="0"/>
                <a:cs typeface="Arial" panose="020B0604020202020204" pitchFamily="34" charset="0"/>
              </a:rPr>
              <a:t>Non-auditory effects can be:  </a:t>
            </a:r>
            <a:r>
              <a:rPr lang="en-IN" dirty="0">
                <a:latin typeface="Arial" panose="020B0604020202020204" pitchFamily="34" charset="0"/>
                <a:cs typeface="Arial" panose="020B0604020202020204" pitchFamily="34" charset="0"/>
              </a:rPr>
              <a:t>- sleep disturbances, such are: difficulty of falling asleep, modifications of the sleep phases, decreasing of the profound sleep duration. These can affect the psycho-metric performances, can cause fatigue and can affect the mood of the person. </a:t>
            </a:r>
          </a:p>
        </p:txBody>
      </p:sp>
    </p:spTree>
    <p:extLst>
      <p:ext uri="{BB962C8B-B14F-4D97-AF65-F5344CB8AC3E}">
        <p14:creationId xmlns="" xmlns:p14="http://schemas.microsoft.com/office/powerpoint/2010/main" val="365334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IN" b="1" dirty="0">
                <a:latin typeface="Arial" panose="020B0604020202020204" pitchFamily="34" charset="0"/>
                <a:cs typeface="Arial" panose="020B0604020202020204" pitchFamily="34" charset="0"/>
              </a:rPr>
              <a:t>Vibration</a:t>
            </a:r>
            <a:r>
              <a:rPr lang="en-IN" dirty="0">
                <a:latin typeface="Arial" panose="020B0604020202020204" pitchFamily="34" charset="0"/>
                <a:cs typeface="Arial" panose="020B0604020202020204" pitchFamily="34" charset="0"/>
              </a:rPr>
              <a:t> is the mechanical oscillations of an object about an equilibrium point. </a:t>
            </a:r>
          </a:p>
          <a:p>
            <a:pPr>
              <a:lnSpc>
                <a:spcPct val="150000"/>
              </a:lnSpc>
            </a:pPr>
            <a:r>
              <a:rPr lang="en-IN" dirty="0">
                <a:latin typeface="Arial" panose="020B0604020202020204" pitchFamily="34" charset="0"/>
                <a:cs typeface="Arial" panose="020B0604020202020204" pitchFamily="34" charset="0"/>
              </a:rPr>
              <a:t>Vibration enters the body from the organ in contact with vibrating equipment. </a:t>
            </a:r>
          </a:p>
          <a:p>
            <a:endParaRPr lang="en-IN" dirty="0"/>
          </a:p>
        </p:txBody>
      </p:sp>
    </p:spTree>
    <p:extLst>
      <p:ext uri="{BB962C8B-B14F-4D97-AF65-F5344CB8AC3E}">
        <p14:creationId xmlns="" xmlns:p14="http://schemas.microsoft.com/office/powerpoint/2010/main" val="68991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422031"/>
            <a:ext cx="10889566" cy="5754932"/>
          </a:xfrm>
        </p:spPr>
        <p:txBody>
          <a:bodyPr/>
          <a:lstStyle/>
          <a:p>
            <a:pPr>
              <a:lnSpc>
                <a:spcPct val="150000"/>
              </a:lnSpc>
            </a:pPr>
            <a:r>
              <a:rPr lang="en-IN" b="1" dirty="0">
                <a:latin typeface="Arial" panose="020B0604020202020204" pitchFamily="34" charset="0"/>
                <a:cs typeface="Arial" panose="020B0604020202020204" pitchFamily="34" charset="0"/>
              </a:rPr>
              <a:t>the hand-arm vibration </a:t>
            </a:r>
            <a:r>
              <a:rPr lang="en-IN" dirty="0">
                <a:latin typeface="Arial" panose="020B0604020202020204" pitchFamily="34" charset="0"/>
                <a:cs typeface="Arial" panose="020B0604020202020204" pitchFamily="34" charset="0"/>
              </a:rPr>
              <a:t>exposure when a worker operates hand-held equipment such as a chain saw or jackhammer, vibration affects hands and arms.  </a:t>
            </a:r>
          </a:p>
          <a:p>
            <a:pPr>
              <a:lnSpc>
                <a:spcPct val="150000"/>
              </a:lnSpc>
            </a:pPr>
            <a:r>
              <a:rPr lang="en-IN" dirty="0">
                <a:latin typeface="Arial" panose="020B0604020202020204" pitchFamily="34" charset="0"/>
                <a:cs typeface="Arial" panose="020B0604020202020204" pitchFamily="34" charset="0"/>
              </a:rPr>
              <a:t>the </a:t>
            </a:r>
            <a:r>
              <a:rPr lang="en-IN" b="1" dirty="0">
                <a:latin typeface="Arial" panose="020B0604020202020204" pitchFamily="34" charset="0"/>
                <a:cs typeface="Arial" panose="020B0604020202020204" pitchFamily="34" charset="0"/>
              </a:rPr>
              <a:t>whole-body vibration </a:t>
            </a:r>
            <a:r>
              <a:rPr lang="en-IN" dirty="0">
                <a:latin typeface="Arial" panose="020B0604020202020204" pitchFamily="34" charset="0"/>
                <a:cs typeface="Arial" panose="020B0604020202020204" pitchFamily="34" charset="0"/>
              </a:rPr>
              <a:t>exposure when a worker sits or stands on a vibrating floor or seat, the vibration exposure affects almost the entire body. </a:t>
            </a:r>
          </a:p>
        </p:txBody>
      </p:sp>
    </p:spTree>
    <p:extLst>
      <p:ext uri="{BB962C8B-B14F-4D97-AF65-F5344CB8AC3E}">
        <p14:creationId xmlns="" xmlns:p14="http://schemas.microsoft.com/office/powerpoint/2010/main" val="335380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505" y="267286"/>
            <a:ext cx="10833295" cy="5909677"/>
          </a:xfrm>
        </p:spPr>
        <p:txBody>
          <a:bodyPr/>
          <a:lstStyle/>
          <a:p>
            <a:pPr>
              <a:lnSpc>
                <a:spcPct val="150000"/>
              </a:lnSpc>
            </a:pPr>
            <a:r>
              <a:rPr lang="en-IN" dirty="0">
                <a:latin typeface="Arial" panose="020B0604020202020204" pitchFamily="34" charset="0"/>
                <a:cs typeface="Arial" panose="020B0604020202020204" pitchFamily="34" charset="0"/>
              </a:rPr>
              <a:t>We can find vibrations in:  mining, in construction, in forestry work, car driving (tractor, excavator, and bulldozer), helicopter, etc. Sources of vibrations are: the pneumatic tools, chain saw and other vibrating tools. </a:t>
            </a:r>
          </a:p>
        </p:txBody>
      </p:sp>
    </p:spTree>
    <p:extLst>
      <p:ext uri="{BB962C8B-B14F-4D97-AF65-F5344CB8AC3E}">
        <p14:creationId xmlns="" xmlns:p14="http://schemas.microsoft.com/office/powerpoint/2010/main" val="2538105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098" y="295422"/>
            <a:ext cx="10917702" cy="5881541"/>
          </a:xfrm>
        </p:spPr>
        <p:txBody>
          <a:bodyPr/>
          <a:lstStyle/>
          <a:p>
            <a:pPr>
              <a:lnSpc>
                <a:spcPct val="150000"/>
              </a:lnSpc>
            </a:pPr>
            <a:r>
              <a:rPr lang="en-IN" dirty="0">
                <a:latin typeface="Arial" panose="020B0604020202020204" pitchFamily="34" charset="0"/>
                <a:cs typeface="Arial" panose="020B0604020202020204" pitchFamily="34" charset="0"/>
              </a:rPr>
              <a:t>loss of grip strength, tingling and loss of sensation in the fingers, loss of light touch</a:t>
            </a:r>
          </a:p>
          <a:p>
            <a:pPr>
              <a:lnSpc>
                <a:spcPct val="150000"/>
              </a:lnSpc>
            </a:pPr>
            <a:r>
              <a:rPr lang="en-IN" dirty="0">
                <a:latin typeface="Arial" panose="020B0604020202020204" pitchFamily="34" charset="0"/>
                <a:cs typeface="Arial" panose="020B0604020202020204" pitchFamily="34" charset="0"/>
              </a:rPr>
              <a:t>Carpal tunnel syndrome, consequence of the compression of the median nerve through the oedema caused by the initial peripheral vasodilatation which occurs in case of vibration exposure. </a:t>
            </a:r>
          </a:p>
        </p:txBody>
      </p:sp>
    </p:spTree>
    <p:extLst>
      <p:ext uri="{BB962C8B-B14F-4D97-AF65-F5344CB8AC3E}">
        <p14:creationId xmlns="" xmlns:p14="http://schemas.microsoft.com/office/powerpoint/2010/main" val="1101115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1754</Words>
  <Application>Microsoft Office PowerPoint</Application>
  <PresentationFormat>Custom</PresentationFormat>
  <Paragraphs>82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Physical agents in environmental stress </vt:lpstr>
      <vt:lpstr>Objectives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Temperature</vt:lpstr>
      <vt:lpstr>Slide 17</vt:lpstr>
      <vt:lpstr>Slide 18</vt:lpstr>
      <vt:lpstr>Slide 19</vt:lpstr>
      <vt:lpstr>Slide 20</vt:lpstr>
      <vt:lpstr>Slide 21</vt:lpstr>
      <vt:lpstr>Slide 22</vt:lpstr>
      <vt:lpstr>Slide 23</vt:lpstr>
      <vt:lpstr>Slide 24</vt:lpstr>
      <vt:lpstr>Summary </vt:lpstr>
      <vt:lpstr>Chemical Agents in Environmental stress </vt:lpstr>
      <vt:lpstr>Slide 27</vt:lpstr>
      <vt:lpstr>Health effects </vt:lpstr>
      <vt:lpstr>Mechanisms of toxic effects </vt:lpstr>
      <vt:lpstr>Slide 30</vt:lpstr>
      <vt:lpstr>Slide 31</vt:lpstr>
      <vt:lpstr>Slide 32</vt:lpstr>
      <vt:lpstr>Slide 33</vt:lpstr>
      <vt:lpstr>Slide 34</vt:lpstr>
      <vt:lpstr>Summary </vt:lpstr>
      <vt:lpstr>Reference </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agents in environmental stress </dc:title>
  <dc:creator>HP</dc:creator>
  <cp:lastModifiedBy>HP</cp:lastModifiedBy>
  <cp:revision>21</cp:revision>
  <dcterms:created xsi:type="dcterms:W3CDTF">2020-07-13T04:27:28Z</dcterms:created>
  <dcterms:modified xsi:type="dcterms:W3CDTF">2024-06-19T04:47:00Z</dcterms:modified>
</cp:coreProperties>
</file>